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17"/>
    <p:restoredTop sz="79432"/>
  </p:normalViewPr>
  <p:slideViewPr>
    <p:cSldViewPr snapToGrid="0">
      <p:cViewPr varScale="1">
        <p:scale>
          <a:sx n="98" d="100"/>
          <a:sy n="98" d="100"/>
        </p:scale>
        <p:origin x="90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2C45469-B2FE-4825-87DE-5BBCF6974111}" type="doc">
      <dgm:prSet loTypeId="urn:microsoft.com/office/officeart/2005/8/layout/vProcess5" loCatId="process" qsTypeId="urn:microsoft.com/office/officeart/2005/8/quickstyle/simple1" qsCatId="simple" csTypeId="urn:microsoft.com/office/officeart/2005/8/colors/colorful2" csCatId="colorful"/>
      <dgm:spPr/>
      <dgm:t>
        <a:bodyPr/>
        <a:lstStyle/>
        <a:p>
          <a:endParaRPr lang="en-US"/>
        </a:p>
      </dgm:t>
    </dgm:pt>
    <dgm:pt modelId="{5A26DBF8-9781-41F8-8B81-B29D1ABACAF6}">
      <dgm:prSet/>
      <dgm:spPr/>
      <dgm:t>
        <a:bodyPr/>
        <a:lstStyle/>
        <a:p>
          <a:r>
            <a:rPr lang="en-US"/>
            <a:t>Chosen chain to explore: Watt I</a:t>
          </a:r>
        </a:p>
      </dgm:t>
    </dgm:pt>
    <dgm:pt modelId="{AD5573B1-3DFE-44AE-9C0F-D785DA2E3EDF}" type="parTrans" cxnId="{A520A6EF-D611-43C1-948C-09189D1D5B02}">
      <dgm:prSet/>
      <dgm:spPr/>
      <dgm:t>
        <a:bodyPr/>
        <a:lstStyle/>
        <a:p>
          <a:endParaRPr lang="en-US"/>
        </a:p>
      </dgm:t>
    </dgm:pt>
    <dgm:pt modelId="{C32FF9E5-C64C-479A-9C08-32C8BB7B6DE3}" type="sibTrans" cxnId="{A520A6EF-D611-43C1-948C-09189D1D5B02}">
      <dgm:prSet/>
      <dgm:spPr/>
      <dgm:t>
        <a:bodyPr/>
        <a:lstStyle/>
        <a:p>
          <a:endParaRPr lang="en-US"/>
        </a:p>
      </dgm:t>
    </dgm:pt>
    <dgm:pt modelId="{FF9CB088-E6A0-43FE-A017-A64B172F735A}">
      <dgm:prSet/>
      <dgm:spPr/>
      <dgm:t>
        <a:bodyPr/>
        <a:lstStyle/>
        <a:p>
          <a:r>
            <a:rPr lang="en-US"/>
            <a:t>Next steps: Develop MatLab program to explore solutions using ground pivot specification.</a:t>
          </a:r>
        </a:p>
      </dgm:t>
    </dgm:pt>
    <dgm:pt modelId="{C512D5C7-827B-463B-B41F-E94FA6FE555F}" type="parTrans" cxnId="{13CA7B6D-4241-4A44-ACB8-4A813F90FB6D}">
      <dgm:prSet/>
      <dgm:spPr/>
      <dgm:t>
        <a:bodyPr/>
        <a:lstStyle/>
        <a:p>
          <a:endParaRPr lang="en-US"/>
        </a:p>
      </dgm:t>
    </dgm:pt>
    <dgm:pt modelId="{A1AE92FB-E52D-4DDC-B582-1EC67F62691C}" type="sibTrans" cxnId="{13CA7B6D-4241-4A44-ACB8-4A813F90FB6D}">
      <dgm:prSet/>
      <dgm:spPr/>
      <dgm:t>
        <a:bodyPr/>
        <a:lstStyle/>
        <a:p>
          <a:endParaRPr lang="en-US"/>
        </a:p>
      </dgm:t>
    </dgm:pt>
    <dgm:pt modelId="{A47D086A-AFC2-5142-855A-77508FBAC0A8}" type="pres">
      <dgm:prSet presAssocID="{02C45469-B2FE-4825-87DE-5BBCF6974111}" presName="outerComposite" presStyleCnt="0">
        <dgm:presLayoutVars>
          <dgm:chMax val="5"/>
          <dgm:dir/>
          <dgm:resizeHandles val="exact"/>
        </dgm:presLayoutVars>
      </dgm:prSet>
      <dgm:spPr/>
    </dgm:pt>
    <dgm:pt modelId="{106870D9-EF71-B54B-B92E-59C09094F77F}" type="pres">
      <dgm:prSet presAssocID="{02C45469-B2FE-4825-87DE-5BBCF6974111}" presName="dummyMaxCanvas" presStyleCnt="0">
        <dgm:presLayoutVars/>
      </dgm:prSet>
      <dgm:spPr/>
    </dgm:pt>
    <dgm:pt modelId="{9ECCF11D-9030-E849-9961-A976FD30EDB5}" type="pres">
      <dgm:prSet presAssocID="{02C45469-B2FE-4825-87DE-5BBCF6974111}" presName="TwoNodes_1" presStyleLbl="node1" presStyleIdx="0" presStyleCnt="2">
        <dgm:presLayoutVars>
          <dgm:bulletEnabled val="1"/>
        </dgm:presLayoutVars>
      </dgm:prSet>
      <dgm:spPr/>
    </dgm:pt>
    <dgm:pt modelId="{277D575A-26DA-334E-822B-948CD9DEE24F}" type="pres">
      <dgm:prSet presAssocID="{02C45469-B2FE-4825-87DE-5BBCF6974111}" presName="TwoNodes_2" presStyleLbl="node1" presStyleIdx="1" presStyleCnt="2">
        <dgm:presLayoutVars>
          <dgm:bulletEnabled val="1"/>
        </dgm:presLayoutVars>
      </dgm:prSet>
      <dgm:spPr/>
    </dgm:pt>
    <dgm:pt modelId="{2C5B595A-F6FD-8A43-87C5-F9339A67EF27}" type="pres">
      <dgm:prSet presAssocID="{02C45469-B2FE-4825-87DE-5BBCF6974111}" presName="TwoConn_1-2" presStyleLbl="fgAccFollowNode1" presStyleIdx="0" presStyleCnt="1">
        <dgm:presLayoutVars>
          <dgm:bulletEnabled val="1"/>
        </dgm:presLayoutVars>
      </dgm:prSet>
      <dgm:spPr/>
    </dgm:pt>
    <dgm:pt modelId="{FFE0D18B-18C6-2946-B9F0-A4ADF814DC09}" type="pres">
      <dgm:prSet presAssocID="{02C45469-B2FE-4825-87DE-5BBCF6974111}" presName="TwoNodes_1_text" presStyleLbl="node1" presStyleIdx="1" presStyleCnt="2">
        <dgm:presLayoutVars>
          <dgm:bulletEnabled val="1"/>
        </dgm:presLayoutVars>
      </dgm:prSet>
      <dgm:spPr/>
    </dgm:pt>
    <dgm:pt modelId="{F6C68D10-74FC-064B-8C43-D3021406F6A1}" type="pres">
      <dgm:prSet presAssocID="{02C45469-B2FE-4825-87DE-5BBCF6974111}" presName="TwoNodes_2_text" presStyleLbl="node1" presStyleIdx="1" presStyleCnt="2">
        <dgm:presLayoutVars>
          <dgm:bulletEnabled val="1"/>
        </dgm:presLayoutVars>
      </dgm:prSet>
      <dgm:spPr/>
    </dgm:pt>
  </dgm:ptLst>
  <dgm:cxnLst>
    <dgm:cxn modelId="{A0A23807-6F97-1B40-BDDE-A782F1BF8C8C}" type="presOf" srcId="{FF9CB088-E6A0-43FE-A017-A64B172F735A}" destId="{277D575A-26DA-334E-822B-948CD9DEE24F}" srcOrd="0" destOrd="0" presId="urn:microsoft.com/office/officeart/2005/8/layout/vProcess5"/>
    <dgm:cxn modelId="{C2DB7B0F-6511-6145-B241-05C5BAF29452}" type="presOf" srcId="{02C45469-B2FE-4825-87DE-5BBCF6974111}" destId="{A47D086A-AFC2-5142-855A-77508FBAC0A8}" srcOrd="0" destOrd="0" presId="urn:microsoft.com/office/officeart/2005/8/layout/vProcess5"/>
    <dgm:cxn modelId="{8B7B8C16-1AD2-BE4E-8BA7-40850A4DA497}" type="presOf" srcId="{C32FF9E5-C64C-479A-9C08-32C8BB7B6DE3}" destId="{2C5B595A-F6FD-8A43-87C5-F9339A67EF27}" srcOrd="0" destOrd="0" presId="urn:microsoft.com/office/officeart/2005/8/layout/vProcess5"/>
    <dgm:cxn modelId="{4DA5EE47-B9D1-F045-A6CF-FBC0E34AF91C}" type="presOf" srcId="{5A26DBF8-9781-41F8-8B81-B29D1ABACAF6}" destId="{9ECCF11D-9030-E849-9961-A976FD30EDB5}" srcOrd="0" destOrd="0" presId="urn:microsoft.com/office/officeart/2005/8/layout/vProcess5"/>
    <dgm:cxn modelId="{556E9A69-4067-2543-840C-C716D5A95572}" type="presOf" srcId="{FF9CB088-E6A0-43FE-A017-A64B172F735A}" destId="{F6C68D10-74FC-064B-8C43-D3021406F6A1}" srcOrd="1" destOrd="0" presId="urn:microsoft.com/office/officeart/2005/8/layout/vProcess5"/>
    <dgm:cxn modelId="{13CA7B6D-4241-4A44-ACB8-4A813F90FB6D}" srcId="{02C45469-B2FE-4825-87DE-5BBCF6974111}" destId="{FF9CB088-E6A0-43FE-A017-A64B172F735A}" srcOrd="1" destOrd="0" parTransId="{C512D5C7-827B-463B-B41F-E94FA6FE555F}" sibTransId="{A1AE92FB-E52D-4DDC-B582-1EC67F62691C}"/>
    <dgm:cxn modelId="{A520A6EF-D611-43C1-948C-09189D1D5B02}" srcId="{02C45469-B2FE-4825-87DE-5BBCF6974111}" destId="{5A26DBF8-9781-41F8-8B81-B29D1ABACAF6}" srcOrd="0" destOrd="0" parTransId="{AD5573B1-3DFE-44AE-9C0F-D785DA2E3EDF}" sibTransId="{C32FF9E5-C64C-479A-9C08-32C8BB7B6DE3}"/>
    <dgm:cxn modelId="{5FCAACF5-98B5-6041-9B9B-B157A1B40FA6}" type="presOf" srcId="{5A26DBF8-9781-41F8-8B81-B29D1ABACAF6}" destId="{FFE0D18B-18C6-2946-B9F0-A4ADF814DC09}" srcOrd="1" destOrd="0" presId="urn:microsoft.com/office/officeart/2005/8/layout/vProcess5"/>
    <dgm:cxn modelId="{EAF2AD16-998B-C94E-8BD3-79798CEC766F}" type="presParOf" srcId="{A47D086A-AFC2-5142-855A-77508FBAC0A8}" destId="{106870D9-EF71-B54B-B92E-59C09094F77F}" srcOrd="0" destOrd="0" presId="urn:microsoft.com/office/officeart/2005/8/layout/vProcess5"/>
    <dgm:cxn modelId="{E94D5C4D-BF1B-804D-9B46-2BB265994DF5}" type="presParOf" srcId="{A47D086A-AFC2-5142-855A-77508FBAC0A8}" destId="{9ECCF11D-9030-E849-9961-A976FD30EDB5}" srcOrd="1" destOrd="0" presId="urn:microsoft.com/office/officeart/2005/8/layout/vProcess5"/>
    <dgm:cxn modelId="{464D8DD4-E80A-1A46-9BBA-2B38BE18C081}" type="presParOf" srcId="{A47D086A-AFC2-5142-855A-77508FBAC0A8}" destId="{277D575A-26DA-334E-822B-948CD9DEE24F}" srcOrd="2" destOrd="0" presId="urn:microsoft.com/office/officeart/2005/8/layout/vProcess5"/>
    <dgm:cxn modelId="{74D9080A-6A68-E146-91F4-40108F188F6C}" type="presParOf" srcId="{A47D086A-AFC2-5142-855A-77508FBAC0A8}" destId="{2C5B595A-F6FD-8A43-87C5-F9339A67EF27}" srcOrd="3" destOrd="0" presId="urn:microsoft.com/office/officeart/2005/8/layout/vProcess5"/>
    <dgm:cxn modelId="{B18B195B-51E6-9A43-BF35-447D05B15215}" type="presParOf" srcId="{A47D086A-AFC2-5142-855A-77508FBAC0A8}" destId="{FFE0D18B-18C6-2946-B9F0-A4ADF814DC09}" srcOrd="4" destOrd="0" presId="urn:microsoft.com/office/officeart/2005/8/layout/vProcess5"/>
    <dgm:cxn modelId="{FBC4EB62-44E7-474F-90E5-41E2981DCC55}" type="presParOf" srcId="{A47D086A-AFC2-5142-855A-77508FBAC0A8}" destId="{F6C68D10-74FC-064B-8C43-D3021406F6A1}" srcOrd="5"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CF11D-9030-E849-9961-A976FD30EDB5}">
      <dsp:nvSpPr>
        <dsp:cNvPr id="0" name=""/>
        <dsp:cNvSpPr/>
      </dsp:nvSpPr>
      <dsp:spPr>
        <a:xfrm>
          <a:off x="0" y="0"/>
          <a:ext cx="8175413" cy="1842066"/>
        </a:xfrm>
        <a:prstGeom prst="roundRect">
          <a:avLst>
            <a:gd name="adj" fmla="val 10000"/>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Chosen chain to explore: Watt I</a:t>
          </a:r>
        </a:p>
      </dsp:txBody>
      <dsp:txXfrm>
        <a:off x="53952" y="53952"/>
        <a:ext cx="6271493" cy="1734162"/>
      </dsp:txXfrm>
    </dsp:sp>
    <dsp:sp modelId="{277D575A-26DA-334E-822B-948CD9DEE24F}">
      <dsp:nvSpPr>
        <dsp:cNvPr id="0" name=""/>
        <dsp:cNvSpPr/>
      </dsp:nvSpPr>
      <dsp:spPr>
        <a:xfrm>
          <a:off x="1442719" y="2251415"/>
          <a:ext cx="8175413" cy="1842066"/>
        </a:xfrm>
        <a:prstGeom prst="roundRect">
          <a:avLst>
            <a:gd name="adj" fmla="val 10000"/>
          </a:avLst>
        </a:prstGeom>
        <a:solidFill>
          <a:schemeClr val="accent2">
            <a:hueOff val="-2964286"/>
            <a:satOff val="14200"/>
            <a:lumOff val="1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Next steps: Develop MatLab program to explore solutions using ground pivot specification.</a:t>
          </a:r>
        </a:p>
      </dsp:txBody>
      <dsp:txXfrm>
        <a:off x="1496671" y="2305367"/>
        <a:ext cx="5427445" cy="1734162"/>
      </dsp:txXfrm>
    </dsp:sp>
    <dsp:sp modelId="{2C5B595A-F6FD-8A43-87C5-F9339A67EF27}">
      <dsp:nvSpPr>
        <dsp:cNvPr id="0" name=""/>
        <dsp:cNvSpPr/>
      </dsp:nvSpPr>
      <dsp:spPr>
        <a:xfrm>
          <a:off x="6978069" y="1448069"/>
          <a:ext cx="1197343" cy="1197343"/>
        </a:xfrm>
        <a:prstGeom prst="downArrow">
          <a:avLst>
            <a:gd name="adj1" fmla="val 55000"/>
            <a:gd name="adj2" fmla="val 45000"/>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7247471" y="1448069"/>
        <a:ext cx="658539" cy="901001"/>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15.png>
</file>

<file path=ppt/media/image2.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42417D-62F5-434F-BF68-EBED4792B57F}" type="datetimeFigureOut">
              <a:rPr lang="en-US" smtClean="0"/>
              <a:t>10/22/25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6F1196-481B-C347-B8F3-701BDB361E4E}" type="slidenum">
              <a:rPr lang="en-US" smtClean="0"/>
              <a:t>‹#›</a:t>
            </a:fld>
            <a:endParaRPr lang="en-US"/>
          </a:p>
        </p:txBody>
      </p:sp>
    </p:spTree>
    <p:extLst>
      <p:ext uri="{BB962C8B-B14F-4D97-AF65-F5344CB8AC3E}">
        <p14:creationId xmlns:p14="http://schemas.microsoft.com/office/powerpoint/2010/main" val="907269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Morning everyone. Today I'm presenting our work on designing a mechanism for miniature tabletop greenhouses. This project addresses a real engineering challenge: how do we scale greenhouse technology from full-size applications down to desktop scale? Our solution seeks to uses a six-bar linkage mechanism to provide controlled access to plants while maintaining the functionality of larger greenhouse systems.</a:t>
            </a:r>
          </a:p>
          <a:p>
            <a:endParaRPr lang="en-US" dirty="0"/>
          </a:p>
        </p:txBody>
      </p:sp>
      <p:sp>
        <p:nvSpPr>
          <p:cNvPr id="4" name="Slide Number Placeholder 3"/>
          <p:cNvSpPr>
            <a:spLocks noGrp="1"/>
          </p:cNvSpPr>
          <p:nvPr>
            <p:ph type="sldNum" sz="quarter" idx="5"/>
          </p:nvPr>
        </p:nvSpPr>
        <p:spPr/>
        <p:txBody>
          <a:bodyPr/>
          <a:lstStyle/>
          <a:p>
            <a:fld id="{226F1196-481B-C347-B8F3-701BDB361E4E}" type="slidenum">
              <a:rPr lang="en-US" smtClean="0"/>
              <a:t>1</a:t>
            </a:fld>
            <a:endParaRPr lang="en-US"/>
          </a:p>
        </p:txBody>
      </p:sp>
    </p:spTree>
    <p:extLst>
      <p:ext uri="{BB962C8B-B14F-4D97-AF65-F5344CB8AC3E}">
        <p14:creationId xmlns:p14="http://schemas.microsoft.com/office/powerpoint/2010/main" val="2581774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6F1196-481B-C347-B8F3-701BDB361E4E}" type="slidenum">
              <a:rPr lang="en-US" smtClean="0"/>
              <a:t>13</a:t>
            </a:fld>
            <a:endParaRPr lang="en-US"/>
          </a:p>
        </p:txBody>
      </p:sp>
    </p:spTree>
    <p:extLst>
      <p:ext uri="{BB962C8B-B14F-4D97-AF65-F5344CB8AC3E}">
        <p14:creationId xmlns:p14="http://schemas.microsoft.com/office/powerpoint/2010/main" val="3558985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the basics. A greenhouse works by creating a controlled microclimate - it lets in sunlight for photosynthesis while trapping heat and moisture to create an ideal growing environment. The key requirements are high light transmission, thermal retention, moisture control, and balanced ventilation.</a:t>
            </a:r>
          </a:p>
          <a:p>
            <a:endParaRPr lang="en-US" dirty="0"/>
          </a:p>
          <a:p>
            <a:endParaRPr lang="en-US" dirty="0"/>
          </a:p>
          <a:p>
            <a:r>
              <a:rPr lang="en-US" dirty="0"/>
              <a:t>But here's the problem: the mechanisms that work great at full scale don't work when you try to scale them down. This is where our project comes in - we need to design new mechanisms specifically for small-scale applications."</a:t>
            </a:r>
          </a:p>
        </p:txBody>
      </p:sp>
      <p:sp>
        <p:nvSpPr>
          <p:cNvPr id="4" name="Slide Number Placeholder 3"/>
          <p:cNvSpPr>
            <a:spLocks noGrp="1"/>
          </p:cNvSpPr>
          <p:nvPr>
            <p:ph type="sldNum" sz="quarter" idx="5"/>
          </p:nvPr>
        </p:nvSpPr>
        <p:spPr/>
        <p:txBody>
          <a:bodyPr/>
          <a:lstStyle/>
          <a:p>
            <a:fld id="{226F1196-481B-C347-B8F3-701BDB361E4E}" type="slidenum">
              <a:rPr lang="en-US" smtClean="0"/>
              <a:t>2</a:t>
            </a:fld>
            <a:endParaRPr lang="en-US"/>
          </a:p>
        </p:txBody>
      </p:sp>
    </p:spTree>
    <p:extLst>
      <p:ext uri="{BB962C8B-B14F-4D97-AF65-F5344CB8AC3E}">
        <p14:creationId xmlns:p14="http://schemas.microsoft.com/office/powerpoint/2010/main" val="412738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Large industrial applications use huge canopies, fans, sensors, heaters, and other cumbersome technology to manager their growing environments. </a:t>
            </a:r>
          </a:p>
          <a:p>
            <a:endParaRPr lang="en-US" dirty="0"/>
          </a:p>
          <a:p>
            <a:r>
              <a:rPr lang="en-US" dirty="0"/>
              <a:t>Now, when we scale this down to desktop size, we face a fundamental challenge: the same principles apply, but we're working in a much more compressed space with new constraints. Now the issues of access, cost, and plant growth conditions are more challenging. </a:t>
            </a:r>
          </a:p>
          <a:p>
            <a:endParaRPr lang="en-US" dirty="0"/>
          </a:p>
          <a:p>
            <a:r>
              <a:rPr lang="en-US" dirty="0"/>
              <a:t>This is where our project comes in - we need to design a new mechanism specifically for small-scale applications.</a:t>
            </a:r>
          </a:p>
          <a:p>
            <a:endParaRPr lang="en-US" dirty="0"/>
          </a:p>
          <a:p>
            <a:endParaRPr lang="en-US" dirty="0"/>
          </a:p>
        </p:txBody>
      </p:sp>
      <p:sp>
        <p:nvSpPr>
          <p:cNvPr id="4" name="Slide Number Placeholder 3"/>
          <p:cNvSpPr>
            <a:spLocks noGrp="1"/>
          </p:cNvSpPr>
          <p:nvPr>
            <p:ph type="sldNum" sz="quarter" idx="5"/>
          </p:nvPr>
        </p:nvSpPr>
        <p:spPr/>
        <p:txBody>
          <a:bodyPr/>
          <a:lstStyle/>
          <a:p>
            <a:fld id="{226F1196-481B-C347-B8F3-701BDB361E4E}" type="slidenum">
              <a:rPr lang="en-US" smtClean="0"/>
              <a:t>3</a:t>
            </a:fld>
            <a:endParaRPr lang="en-US"/>
          </a:p>
        </p:txBody>
      </p:sp>
    </p:spTree>
    <p:extLst>
      <p:ext uri="{BB962C8B-B14F-4D97-AF65-F5344CB8AC3E}">
        <p14:creationId xmlns:p14="http://schemas.microsoft.com/office/powerpoint/2010/main" val="1047540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6F1196-481B-C347-B8F3-701BDB361E4E}" type="slidenum">
              <a:rPr lang="en-US" smtClean="0"/>
              <a:t>4</a:t>
            </a:fld>
            <a:endParaRPr lang="en-US"/>
          </a:p>
        </p:txBody>
      </p:sp>
    </p:spTree>
    <p:extLst>
      <p:ext uri="{BB962C8B-B14F-4D97-AF65-F5344CB8AC3E}">
        <p14:creationId xmlns:p14="http://schemas.microsoft.com/office/powerpoint/2010/main" val="25620198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6F1196-481B-C347-B8F3-701BDB361E4E}" type="slidenum">
              <a:rPr lang="en-US" smtClean="0"/>
              <a:t>6</a:t>
            </a:fld>
            <a:endParaRPr lang="en-US"/>
          </a:p>
        </p:txBody>
      </p:sp>
    </p:spTree>
    <p:extLst>
      <p:ext uri="{BB962C8B-B14F-4D97-AF65-F5344CB8AC3E}">
        <p14:creationId xmlns:p14="http://schemas.microsoft.com/office/powerpoint/2010/main" val="3298022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decided on motion generation for a coupler point. this coupler point can be attached to any point along the front surface.</a:t>
            </a:r>
          </a:p>
        </p:txBody>
      </p:sp>
      <p:sp>
        <p:nvSpPr>
          <p:cNvPr id="4" name="Slide Number Placeholder 3"/>
          <p:cNvSpPr>
            <a:spLocks noGrp="1"/>
          </p:cNvSpPr>
          <p:nvPr>
            <p:ph type="sldNum" sz="quarter" idx="5"/>
          </p:nvPr>
        </p:nvSpPr>
        <p:spPr/>
        <p:txBody>
          <a:bodyPr/>
          <a:lstStyle/>
          <a:p>
            <a:fld id="{226F1196-481B-C347-B8F3-701BDB361E4E}" type="slidenum">
              <a:rPr lang="en-US" smtClean="0"/>
              <a:t>8</a:t>
            </a:fld>
            <a:endParaRPr lang="en-US"/>
          </a:p>
        </p:txBody>
      </p:sp>
    </p:spTree>
    <p:extLst>
      <p:ext uri="{BB962C8B-B14F-4D97-AF65-F5344CB8AC3E}">
        <p14:creationId xmlns:p14="http://schemas.microsoft.com/office/powerpoint/2010/main" val="3654208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6F1196-481B-C347-B8F3-701BDB361E4E}" type="slidenum">
              <a:rPr lang="en-US" smtClean="0"/>
              <a:t>9</a:t>
            </a:fld>
            <a:endParaRPr lang="en-US"/>
          </a:p>
        </p:txBody>
      </p:sp>
    </p:spTree>
    <p:extLst>
      <p:ext uri="{BB962C8B-B14F-4D97-AF65-F5344CB8AC3E}">
        <p14:creationId xmlns:p14="http://schemas.microsoft.com/office/powerpoint/2010/main" val="22691254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Systematic enumeration of basic kinematic chains (BKCs) from this KLSS, with application of the degree-of-freedom distribution criterion to eliminate configurations containing zero-freedom </a:t>
            </a:r>
            <a:r>
              <a:rPr lang="en-US" sz="1200" b="0" i="0" u="none" strike="noStrike" kern="1200" dirty="0" err="1">
                <a:solidFill>
                  <a:schemeClr val="tx1"/>
                </a:solidFill>
                <a:effectLst/>
                <a:latin typeface="+mn-lt"/>
                <a:ea typeface="+mn-ea"/>
                <a:cs typeface="+mn-cs"/>
              </a:rPr>
              <a:t>subchains</a:t>
            </a:r>
            <a:r>
              <a:rPr lang="en-US" sz="1200" b="0" i="0" u="none" strike="noStrike" kern="1200" dirty="0">
                <a:solidFill>
                  <a:schemeClr val="tx1"/>
                </a:solidFill>
                <a:effectLst/>
                <a:latin typeface="+mn-lt"/>
                <a:ea typeface="+mn-ea"/>
                <a:cs typeface="+mn-cs"/>
              </a:rPr>
              <a:t>, yields two valid BKCs: the Watt chain, characterized by two ternary links sharing a common connection, and the Stephenson chain, where the ternary links are separated by binary links.</a:t>
            </a:r>
            <a:endParaRPr lang="en-US" dirty="0"/>
          </a:p>
        </p:txBody>
      </p:sp>
      <p:sp>
        <p:nvSpPr>
          <p:cNvPr id="4" name="Slide Number Placeholder 3"/>
          <p:cNvSpPr>
            <a:spLocks noGrp="1"/>
          </p:cNvSpPr>
          <p:nvPr>
            <p:ph type="sldNum" sz="quarter" idx="5"/>
          </p:nvPr>
        </p:nvSpPr>
        <p:spPr/>
        <p:txBody>
          <a:bodyPr/>
          <a:lstStyle/>
          <a:p>
            <a:fld id="{226F1196-481B-C347-B8F3-701BDB361E4E}" type="slidenum">
              <a:rPr lang="en-US" smtClean="0"/>
              <a:t>10</a:t>
            </a:fld>
            <a:endParaRPr lang="en-US"/>
          </a:p>
        </p:txBody>
      </p:sp>
    </p:spTree>
    <p:extLst>
      <p:ext uri="{BB962C8B-B14F-4D97-AF65-F5344CB8AC3E}">
        <p14:creationId xmlns:p14="http://schemas.microsoft.com/office/powerpoint/2010/main" val="19118180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Grounding different links within each BKC through kinematic inversion produces five unique topological variations: Watt I, Watt II, Stephenson I, Stephenson II, and Stephenson III. Each inversion was systematically evaluated against design-specific criteria following the approach demonstrated in the Type Synthesis Handout. The critical differentiator proved to be ground pivot accessibility: Watt II, Stephenson II, and Stephenson III all require ternary ground links with three ground pivots, which cannot be practically accommodated on the compact greenhouse base structure without interfering with the interior growing space or requiring pivots at incompatible heights. Stephenson I, while featuring only two ground pivots, exhibits an extended structure with separated ternary links that results in longer link lengths and potentially unfavorable transmission angles for this application.</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226F1196-481B-C347-B8F3-701BDB361E4E}" type="slidenum">
              <a:rPr lang="en-US" smtClean="0"/>
              <a:t>12</a:t>
            </a:fld>
            <a:endParaRPr lang="en-US"/>
          </a:p>
        </p:txBody>
      </p:sp>
    </p:spTree>
    <p:extLst>
      <p:ext uri="{BB962C8B-B14F-4D97-AF65-F5344CB8AC3E}">
        <p14:creationId xmlns:p14="http://schemas.microsoft.com/office/powerpoint/2010/main" val="18422712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10/22/25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10/22/25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10/22/25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10/22/25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10/22/25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C54B7-8017-56F9-2D11-5F1F64EBC864}"/>
              </a:ext>
            </a:extLst>
          </p:cNvPr>
          <p:cNvSpPr>
            <a:spLocks noGrp="1"/>
          </p:cNvSpPr>
          <p:nvPr>
            <p:ph type="ctrTitle"/>
          </p:nvPr>
        </p:nvSpPr>
        <p:spPr>
          <a:xfrm>
            <a:off x="4974337" y="1265314"/>
            <a:ext cx="4299666" cy="3249131"/>
          </a:xfrm>
        </p:spPr>
        <p:txBody>
          <a:bodyPr>
            <a:normAutofit/>
          </a:bodyPr>
          <a:lstStyle/>
          <a:p>
            <a:pPr algn="l"/>
            <a:r>
              <a:rPr lang="en-US" dirty="0"/>
              <a:t>Miniature Greenhouse Innovation</a:t>
            </a:r>
            <a:endParaRPr lang="en-US"/>
          </a:p>
        </p:txBody>
      </p:sp>
      <p:sp>
        <p:nvSpPr>
          <p:cNvPr id="3" name="Subtitle 2">
            <a:extLst>
              <a:ext uri="{FF2B5EF4-FFF2-40B4-BE49-F238E27FC236}">
                <a16:creationId xmlns:a16="http://schemas.microsoft.com/office/drawing/2014/main" id="{E44B5339-6C64-13E6-4D1B-F7173681C316}"/>
              </a:ext>
            </a:extLst>
          </p:cNvPr>
          <p:cNvSpPr>
            <a:spLocks noGrp="1"/>
          </p:cNvSpPr>
          <p:nvPr>
            <p:ph type="subTitle" idx="1"/>
          </p:nvPr>
        </p:nvSpPr>
        <p:spPr>
          <a:xfrm>
            <a:off x="4974336" y="4514446"/>
            <a:ext cx="4299666" cy="871042"/>
          </a:xfrm>
        </p:spPr>
        <p:txBody>
          <a:bodyPr>
            <a:normAutofit/>
          </a:bodyPr>
          <a:lstStyle/>
          <a:p>
            <a:pPr algn="l"/>
            <a:r>
              <a:rPr lang="en-US" dirty="0"/>
              <a:t>Peyton Lettau | Sebastian Hondl</a:t>
            </a:r>
            <a:endParaRPr lang="en-US"/>
          </a:p>
          <a:p>
            <a:pPr algn="l"/>
            <a:r>
              <a:rPr lang="en-US" dirty="0"/>
              <a:t> John Robinson | Will McConnell</a:t>
            </a:r>
            <a:endParaRPr lang="en-US"/>
          </a:p>
        </p:txBody>
      </p:sp>
      <p:sp>
        <p:nvSpPr>
          <p:cNvPr id="1031" name="Isosceles Triangle 1030">
            <a:extLst>
              <a:ext uri="{FF2B5EF4-FFF2-40B4-BE49-F238E27FC236}">
                <a16:creationId xmlns:a16="http://schemas.microsoft.com/office/drawing/2014/main" id="{5A7802B6-FF37-40CF-A7E2-6F2A0D9A9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174" y="1270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026" name="Picture 2" descr="Greenhouse - Free buildings icons">
            <a:extLst>
              <a:ext uri="{FF2B5EF4-FFF2-40B4-BE49-F238E27FC236}">
                <a16:creationId xmlns:a16="http://schemas.microsoft.com/office/drawing/2014/main" id="{7EDF43E3-7865-1CAF-2979-9BAEBAD9833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88604" y="1550139"/>
            <a:ext cx="3765692" cy="37656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7202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42A1125-BEEF-4B06-B7A6-5C89AFBF8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41AF29A-C02E-4F6E-AE31-4D61F939D5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4803267-175B-4586-A120-09F386B97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black lines&#10;&#10;AI-generated content may be incorrect.">
            <a:extLst>
              <a:ext uri="{FF2B5EF4-FFF2-40B4-BE49-F238E27FC236}">
                <a16:creationId xmlns:a16="http://schemas.microsoft.com/office/drawing/2014/main" id="{8947F5EC-24CB-2751-CB33-7989C54C5E7E}"/>
              </a:ext>
            </a:extLst>
          </p:cNvPr>
          <p:cNvPicPr>
            <a:picLocks noChangeAspect="1"/>
          </p:cNvPicPr>
          <p:nvPr/>
        </p:nvPicPr>
        <p:blipFill>
          <a:blip r:embed="rId3"/>
          <a:stretch>
            <a:fillRect/>
          </a:stretch>
        </p:blipFill>
        <p:spPr>
          <a:xfrm>
            <a:off x="899885" y="1646258"/>
            <a:ext cx="10171633" cy="3483785"/>
          </a:xfrm>
          <a:prstGeom prst="rect">
            <a:avLst/>
          </a:prstGeom>
        </p:spPr>
      </p:pic>
      <p:sp>
        <p:nvSpPr>
          <p:cNvPr id="8" name="TextBox 7">
            <a:extLst>
              <a:ext uri="{FF2B5EF4-FFF2-40B4-BE49-F238E27FC236}">
                <a16:creationId xmlns:a16="http://schemas.microsoft.com/office/drawing/2014/main" id="{52F74754-8AA0-475C-AC06-E4567FAF2B20}"/>
              </a:ext>
            </a:extLst>
          </p:cNvPr>
          <p:cNvSpPr txBox="1"/>
          <p:nvPr/>
        </p:nvSpPr>
        <p:spPr>
          <a:xfrm>
            <a:off x="641169" y="609600"/>
            <a:ext cx="8596668" cy="1320800"/>
          </a:xfrm>
          <a:prstGeom prst="rect">
            <a:avLst/>
          </a:prstGeom>
        </p:spPr>
        <p:txBody>
          <a:bodyPr vert="horz" lIns="91440" tIns="45720" rIns="91440" bIns="45720" rtlCol="0" anchor="t">
            <a:normAutofit/>
          </a:bodyPr>
          <a:lstStyle/>
          <a:p>
            <a:pPr>
              <a:spcBef>
                <a:spcPct val="0"/>
              </a:spcBef>
              <a:spcAft>
                <a:spcPts val="600"/>
              </a:spcAft>
            </a:pPr>
            <a:r>
              <a:rPr lang="en-US" sz="3600">
                <a:ln w="0"/>
                <a:effectLst>
                  <a:outerShdw blurRad="38100" dist="19050" dir="2700000" algn="tl" rotWithShape="0">
                    <a:schemeClr val="dk1">
                      <a:alpha val="40000"/>
                    </a:schemeClr>
                  </a:outerShdw>
                </a:effectLst>
                <a:latin typeface="+mj-lt"/>
                <a:ea typeface="+mj-ea"/>
                <a:cs typeface="+mj-cs"/>
              </a:rPr>
              <a:t>Type Synthesis -  6 Bar</a:t>
            </a:r>
            <a:endParaRPr lang="en-US" sz="3600" dirty="0">
              <a:ln w="0"/>
              <a:effectLst>
                <a:outerShdw blurRad="38100" dist="19050" dir="2700000" algn="tl" rotWithShape="0">
                  <a:schemeClr val="dk1">
                    <a:alpha val="40000"/>
                  </a:schemeClr>
                </a:outerShdw>
              </a:effectLst>
              <a:latin typeface="+mj-lt"/>
              <a:ea typeface="+mj-ea"/>
              <a:cs typeface="+mj-cs"/>
            </a:endParaRPr>
          </a:p>
        </p:txBody>
      </p:sp>
    </p:spTree>
    <p:extLst>
      <p:ext uri="{BB962C8B-B14F-4D97-AF65-F5344CB8AC3E}">
        <p14:creationId xmlns:p14="http://schemas.microsoft.com/office/powerpoint/2010/main" val="36214522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2D3A1FA-0A53-D227-EDD1-8EF4BA1E8EC7}"/>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542A1125-BEEF-4B06-B7A6-5C89AFBF8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1AF29A-C02E-4F6E-AE31-4D61F939D5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4803267-175B-4586-A120-09F386B97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oup of symbols with red x marks&#10;&#10;AI-generated content may be incorrect.">
            <a:extLst>
              <a:ext uri="{FF2B5EF4-FFF2-40B4-BE49-F238E27FC236}">
                <a16:creationId xmlns:a16="http://schemas.microsoft.com/office/drawing/2014/main" id="{85A31BA6-98BC-CD8B-6932-F8F6C7CCD3F4}"/>
              </a:ext>
            </a:extLst>
          </p:cNvPr>
          <p:cNvPicPr>
            <a:picLocks noChangeAspect="1"/>
          </p:cNvPicPr>
          <p:nvPr/>
        </p:nvPicPr>
        <p:blipFill>
          <a:blip r:embed="rId2"/>
          <a:stretch>
            <a:fillRect/>
          </a:stretch>
        </p:blipFill>
        <p:spPr>
          <a:xfrm>
            <a:off x="1120477" y="1684496"/>
            <a:ext cx="9948672" cy="3482035"/>
          </a:xfrm>
          <a:prstGeom prst="rect">
            <a:avLst/>
          </a:prstGeom>
        </p:spPr>
      </p:pic>
      <p:sp>
        <p:nvSpPr>
          <p:cNvPr id="2" name="TextBox 1">
            <a:extLst>
              <a:ext uri="{FF2B5EF4-FFF2-40B4-BE49-F238E27FC236}">
                <a16:creationId xmlns:a16="http://schemas.microsoft.com/office/drawing/2014/main" id="{8C559E59-A84D-AF61-EC4D-BB2E8ED84847}"/>
              </a:ext>
            </a:extLst>
          </p:cNvPr>
          <p:cNvSpPr txBox="1"/>
          <p:nvPr/>
        </p:nvSpPr>
        <p:spPr>
          <a:xfrm>
            <a:off x="641169" y="609600"/>
            <a:ext cx="8596668" cy="1320800"/>
          </a:xfrm>
          <a:prstGeom prst="rect">
            <a:avLst/>
          </a:prstGeom>
        </p:spPr>
        <p:txBody>
          <a:bodyPr vert="horz" lIns="91440" tIns="45720" rIns="91440" bIns="45720" rtlCol="0" anchor="t">
            <a:normAutofit/>
          </a:bodyPr>
          <a:lstStyle/>
          <a:p>
            <a:pPr>
              <a:spcBef>
                <a:spcPct val="0"/>
              </a:spcBef>
              <a:spcAft>
                <a:spcPts val="600"/>
              </a:spcAft>
            </a:pPr>
            <a:r>
              <a:rPr lang="en-US" sz="3600" dirty="0">
                <a:ln w="0"/>
                <a:effectLst>
                  <a:outerShdw blurRad="38100" dist="19050" dir="2700000" algn="tl" rotWithShape="0">
                    <a:schemeClr val="dk1">
                      <a:alpha val="40000"/>
                    </a:schemeClr>
                  </a:outerShdw>
                </a:effectLst>
                <a:latin typeface="+mj-lt"/>
                <a:ea typeface="+mj-ea"/>
                <a:cs typeface="+mj-cs"/>
              </a:rPr>
              <a:t>Type Synthesis -  6 Bar</a:t>
            </a:r>
          </a:p>
        </p:txBody>
      </p:sp>
    </p:spTree>
    <p:extLst>
      <p:ext uri="{BB962C8B-B14F-4D97-AF65-F5344CB8AC3E}">
        <p14:creationId xmlns:p14="http://schemas.microsoft.com/office/powerpoint/2010/main" val="91978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2A1125-BEEF-4B06-B7A6-5C89AFBF8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41AF29A-C02E-4F6E-AE31-4D61F939D5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4803267-175B-4586-A120-09F386B97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group of black and white lines&#10;&#10;AI-generated content may be incorrect.">
            <a:extLst>
              <a:ext uri="{FF2B5EF4-FFF2-40B4-BE49-F238E27FC236}">
                <a16:creationId xmlns:a16="http://schemas.microsoft.com/office/drawing/2014/main" id="{99770742-9D40-67CD-8364-EF5EB30B9540}"/>
              </a:ext>
            </a:extLst>
          </p:cNvPr>
          <p:cNvPicPr>
            <a:picLocks noChangeAspect="1"/>
          </p:cNvPicPr>
          <p:nvPr/>
        </p:nvPicPr>
        <p:blipFill>
          <a:blip r:embed="rId3"/>
          <a:stretch>
            <a:fillRect/>
          </a:stretch>
        </p:blipFill>
        <p:spPr>
          <a:xfrm>
            <a:off x="780842" y="1668397"/>
            <a:ext cx="7265877" cy="3215150"/>
          </a:xfrm>
          <a:prstGeom prst="rect">
            <a:avLst/>
          </a:prstGeom>
        </p:spPr>
      </p:pic>
      <p:pic>
        <p:nvPicPr>
          <p:cNvPr id="5" name="Picture 2">
            <a:extLst>
              <a:ext uri="{FF2B5EF4-FFF2-40B4-BE49-F238E27FC236}">
                <a16:creationId xmlns:a16="http://schemas.microsoft.com/office/drawing/2014/main" id="{BCF02DDC-68F5-47D3-3A36-30B598234AD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8248" t="5006" r="28932" b="9600"/>
          <a:stretch>
            <a:fillRect/>
          </a:stretch>
        </p:blipFill>
        <p:spPr bwMode="auto">
          <a:xfrm>
            <a:off x="8153822" y="970379"/>
            <a:ext cx="3287608" cy="4917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4358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D920209C-E85B-4D6F-A56F-724F5ADA81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 name="Straight Connector 9">
              <a:extLst>
                <a:ext uri="{FF2B5EF4-FFF2-40B4-BE49-F238E27FC236}">
                  <a16:creationId xmlns:a16="http://schemas.microsoft.com/office/drawing/2014/main" id="{9125522E-1DFD-4F78-912B-B922A2D39D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FDA72C10-FE9D-49B3-80CB-A7EE8BCB38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6E7DF470-1055-45E4-AB9D-11E42EC53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25">
              <a:extLst>
                <a:ext uri="{FF2B5EF4-FFF2-40B4-BE49-F238E27FC236}">
                  <a16:creationId xmlns:a16="http://schemas.microsoft.com/office/drawing/2014/main" id="{6AA35CFF-3837-4B7F-B875-718AC2E14E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Isosceles Triangle 13">
              <a:extLst>
                <a:ext uri="{FF2B5EF4-FFF2-40B4-BE49-F238E27FC236}">
                  <a16:creationId xmlns:a16="http://schemas.microsoft.com/office/drawing/2014/main" id="{62F41804-A347-47E3-8BD8-BD00CF2F6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7">
              <a:extLst>
                <a:ext uri="{FF2B5EF4-FFF2-40B4-BE49-F238E27FC236}">
                  <a16:creationId xmlns:a16="http://schemas.microsoft.com/office/drawing/2014/main" id="{76894B81-EE9C-4546-BCFA-DD9ED2C0AD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8">
              <a:extLst>
                <a:ext uri="{FF2B5EF4-FFF2-40B4-BE49-F238E27FC236}">
                  <a16:creationId xmlns:a16="http://schemas.microsoft.com/office/drawing/2014/main" id="{3AF181D1-71AC-43D8-A6E1-D4C488D5D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9">
              <a:extLst>
                <a:ext uri="{FF2B5EF4-FFF2-40B4-BE49-F238E27FC236}">
                  <a16:creationId xmlns:a16="http://schemas.microsoft.com/office/drawing/2014/main" id="{4132D661-917C-4D2D-8E37-8590B55D9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7969643D-8B71-434D-A235-68CB241F9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Isosceles Triangle 18">
              <a:extLst>
                <a:ext uri="{FF2B5EF4-FFF2-40B4-BE49-F238E27FC236}">
                  <a16:creationId xmlns:a16="http://schemas.microsoft.com/office/drawing/2014/main" id="{DF15C24A-4BCF-47C0-B2FA-76A0EF3384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1" name="Rectangle 20">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76240DD-271C-CB16-D885-4BE87B2635E5}"/>
              </a:ext>
            </a:extLst>
          </p:cNvPr>
          <p:cNvSpPr txBox="1"/>
          <p:nvPr/>
        </p:nvSpPr>
        <p:spPr>
          <a:xfrm>
            <a:off x="1286933" y="609600"/>
            <a:ext cx="10197494" cy="1099457"/>
          </a:xfrm>
          <a:prstGeom prst="rect">
            <a:avLst/>
          </a:prstGeom>
        </p:spPr>
        <p:txBody>
          <a:bodyPr vert="horz" lIns="91440" tIns="45720" rIns="91440" bIns="45720" rtlCol="0" anchor="t">
            <a:normAutofit/>
          </a:bodyPr>
          <a:lstStyle/>
          <a:p>
            <a:pPr>
              <a:spcBef>
                <a:spcPct val="0"/>
              </a:spcBef>
              <a:spcAft>
                <a:spcPts val="600"/>
              </a:spcAft>
            </a:pPr>
            <a:r>
              <a:rPr lang="en-US" sz="3600">
                <a:solidFill>
                  <a:schemeClr val="accent1"/>
                </a:solidFill>
                <a:latin typeface="+mj-lt"/>
                <a:ea typeface="+mj-ea"/>
                <a:cs typeface="+mj-cs"/>
              </a:rPr>
              <a:t>Where We Are Now</a:t>
            </a:r>
          </a:p>
        </p:txBody>
      </p:sp>
      <p:sp>
        <p:nvSpPr>
          <p:cNvPr id="23" name="Isosceles Triangle 22">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Isosceles Triangle 24">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5" name="TextBox 2">
            <a:extLst>
              <a:ext uri="{FF2B5EF4-FFF2-40B4-BE49-F238E27FC236}">
                <a16:creationId xmlns:a16="http://schemas.microsoft.com/office/drawing/2014/main" id="{ACD7609F-920A-5312-B565-47637D09D41C}"/>
              </a:ext>
            </a:extLst>
          </p:cNvPr>
          <p:cNvGraphicFramePr/>
          <p:nvPr>
            <p:extLst>
              <p:ext uri="{D42A27DB-BD31-4B8C-83A1-F6EECF244321}">
                <p14:modId xmlns:p14="http://schemas.microsoft.com/office/powerpoint/2010/main" val="2071953598"/>
              </p:ext>
            </p:extLst>
          </p:nvPr>
        </p:nvGraphicFramePr>
        <p:xfrm>
          <a:off x="1286933" y="1948543"/>
          <a:ext cx="9618133" cy="40934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descr="A black and white image of a structure&#10;&#10;AI-generated content may be incorrect.">
            <a:extLst>
              <a:ext uri="{FF2B5EF4-FFF2-40B4-BE49-F238E27FC236}">
                <a16:creationId xmlns:a16="http://schemas.microsoft.com/office/drawing/2014/main" id="{A9480F3B-89F3-15AE-44F6-7A30E83C203B}"/>
              </a:ext>
            </a:extLst>
          </p:cNvPr>
          <p:cNvPicPr>
            <a:picLocks noChangeAspect="1"/>
          </p:cNvPicPr>
          <p:nvPr/>
        </p:nvPicPr>
        <p:blipFill>
          <a:blip r:embed="rId8"/>
          <a:srcRect b="24318"/>
          <a:stretch>
            <a:fillRect/>
          </a:stretch>
        </p:blipFill>
        <p:spPr>
          <a:xfrm>
            <a:off x="6397179" y="1948544"/>
            <a:ext cx="2289677" cy="1732870"/>
          </a:xfrm>
          <a:prstGeom prst="rect">
            <a:avLst/>
          </a:prstGeom>
        </p:spPr>
      </p:pic>
      <p:pic>
        <p:nvPicPr>
          <p:cNvPr id="12292" name="Picture 4">
            <a:extLst>
              <a:ext uri="{FF2B5EF4-FFF2-40B4-BE49-F238E27FC236}">
                <a16:creationId xmlns:a16="http://schemas.microsoft.com/office/drawing/2014/main" id="{20E72A0B-0A06-B03F-8C05-9909085F446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608370" y="3875881"/>
            <a:ext cx="2019527" cy="20195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8585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E408B-05B6-7CDD-22F7-7ECDE1FDEAF6}"/>
              </a:ext>
            </a:extLst>
          </p:cNvPr>
          <p:cNvSpPr>
            <a:spLocks noGrp="1"/>
          </p:cNvSpPr>
          <p:nvPr>
            <p:ph type="title"/>
          </p:nvPr>
        </p:nvSpPr>
        <p:spPr>
          <a:xfrm>
            <a:off x="676746" y="609600"/>
            <a:ext cx="3729076" cy="1320800"/>
          </a:xfrm>
        </p:spPr>
        <p:txBody>
          <a:bodyPr vert="horz" lIns="91440" tIns="45720" rIns="91440" bIns="45720" rtlCol="0" anchor="ctr">
            <a:normAutofit/>
          </a:bodyPr>
          <a:lstStyle/>
          <a:p>
            <a:r>
              <a:rPr lang="en-US" sz="3300"/>
              <a:t>Greenhouse Primary Functions</a:t>
            </a:r>
          </a:p>
        </p:txBody>
      </p:sp>
      <p:sp>
        <p:nvSpPr>
          <p:cNvPr id="6" name="TextBox 5">
            <a:extLst>
              <a:ext uri="{FF2B5EF4-FFF2-40B4-BE49-F238E27FC236}">
                <a16:creationId xmlns:a16="http://schemas.microsoft.com/office/drawing/2014/main" id="{07B402B4-1625-5686-AC3C-0A78C736A4A9}"/>
              </a:ext>
            </a:extLst>
          </p:cNvPr>
          <p:cNvSpPr txBox="1"/>
          <p:nvPr/>
        </p:nvSpPr>
        <p:spPr>
          <a:xfrm>
            <a:off x="685167" y="2160589"/>
            <a:ext cx="3720916" cy="3560733"/>
          </a:xfrm>
          <a:prstGeom prst="rect">
            <a:avLst/>
          </a:prstGeom>
        </p:spPr>
        <p:txBody>
          <a:bodyPr vert="horz" lIns="91440" tIns="45720" rIns="91440" bIns="45720" rtlCol="0">
            <a:normAutofit/>
          </a:bodyPr>
          <a:lstStyle/>
          <a:p>
            <a:pPr>
              <a:spcBef>
                <a:spcPts val="1000"/>
              </a:spcBef>
              <a:buClr>
                <a:schemeClr val="accent1"/>
              </a:buClr>
              <a:buSzPct val="80000"/>
              <a:buFont typeface="Wingdings 3" charset="2"/>
              <a:buChar char=""/>
            </a:pPr>
            <a:r>
              <a:rPr lang="en-US" dirty="0">
                <a:solidFill>
                  <a:schemeClr val="tx1">
                    <a:lumMod val="75000"/>
                    <a:lumOff val="25000"/>
                  </a:schemeClr>
                </a:solidFill>
              </a:rPr>
              <a:t> Temperature Control</a:t>
            </a:r>
          </a:p>
          <a:p>
            <a:pPr>
              <a:spcBef>
                <a:spcPts val="1000"/>
              </a:spcBef>
              <a:buClr>
                <a:schemeClr val="accent1"/>
              </a:buClr>
              <a:buSzPct val="80000"/>
              <a:buFont typeface="Wingdings 3" charset="2"/>
              <a:buChar char=""/>
            </a:pPr>
            <a:r>
              <a:rPr lang="en-US" dirty="0">
                <a:solidFill>
                  <a:schemeClr val="tx1">
                    <a:lumMod val="75000"/>
                    <a:lumOff val="25000"/>
                  </a:schemeClr>
                </a:solidFill>
              </a:rPr>
              <a:t> Short-wave light transmission</a:t>
            </a:r>
          </a:p>
          <a:p>
            <a:pPr>
              <a:spcBef>
                <a:spcPts val="1000"/>
              </a:spcBef>
              <a:buClr>
                <a:schemeClr val="accent1"/>
              </a:buClr>
              <a:buSzPct val="80000"/>
              <a:buFont typeface="Wingdings 3" charset="2"/>
              <a:buChar char=""/>
            </a:pPr>
            <a:r>
              <a:rPr lang="en-US" dirty="0">
                <a:solidFill>
                  <a:schemeClr val="tx1">
                    <a:lumMod val="75000"/>
                    <a:lumOff val="25000"/>
                  </a:schemeClr>
                </a:solidFill>
              </a:rPr>
              <a:t> Moisture/Humidity Control</a:t>
            </a:r>
            <a:br>
              <a:rPr lang="en-US" dirty="0">
                <a:solidFill>
                  <a:schemeClr val="tx1">
                    <a:lumMod val="75000"/>
                    <a:lumOff val="25000"/>
                  </a:schemeClr>
                </a:solidFill>
              </a:rPr>
            </a:br>
            <a:endParaRPr lang="en-US" dirty="0">
              <a:solidFill>
                <a:schemeClr val="tx1">
                  <a:lumMod val="75000"/>
                  <a:lumOff val="25000"/>
                </a:schemeClr>
              </a:solidFill>
            </a:endParaRPr>
          </a:p>
        </p:txBody>
      </p:sp>
      <p:pic>
        <p:nvPicPr>
          <p:cNvPr id="11" name="Picture 10" descr="A green house with a plant and sun&#10;&#10;AI-generated content may be incorrect.">
            <a:extLst>
              <a:ext uri="{FF2B5EF4-FFF2-40B4-BE49-F238E27FC236}">
                <a16:creationId xmlns:a16="http://schemas.microsoft.com/office/drawing/2014/main" id="{C82752B7-AF03-ACBD-1BB6-6B015A516E44}"/>
              </a:ext>
            </a:extLst>
          </p:cNvPr>
          <p:cNvPicPr>
            <a:picLocks noChangeAspect="1"/>
          </p:cNvPicPr>
          <p:nvPr/>
        </p:nvPicPr>
        <p:blipFill>
          <a:blip r:embed="rId3"/>
          <a:stretch>
            <a:fillRect/>
          </a:stretch>
        </p:blipFill>
        <p:spPr>
          <a:xfrm>
            <a:off x="4654035" y="875360"/>
            <a:ext cx="4602747" cy="4602747"/>
          </a:xfrm>
          <a:prstGeom prst="rect">
            <a:avLst/>
          </a:prstGeom>
        </p:spPr>
      </p:pic>
    </p:spTree>
    <p:extLst>
      <p:ext uri="{BB962C8B-B14F-4D97-AF65-F5344CB8AC3E}">
        <p14:creationId xmlns:p14="http://schemas.microsoft.com/office/powerpoint/2010/main" val="641345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97" name="Rectangle 3096">
            <a:extLst>
              <a:ext uri="{FF2B5EF4-FFF2-40B4-BE49-F238E27FC236}">
                <a16:creationId xmlns:a16="http://schemas.microsoft.com/office/drawing/2014/main" id="{21029ED5-F105-4DD2-99C8-1E4422817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99" name="Group 3098">
            <a:extLst>
              <a:ext uri="{FF2B5EF4-FFF2-40B4-BE49-F238E27FC236}">
                <a16:creationId xmlns:a16="http://schemas.microsoft.com/office/drawing/2014/main" id="{2D621E68-BF28-4A1C-B1A2-4E55E139E7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3100" name="Straight Connector 3099">
              <a:extLst>
                <a:ext uri="{FF2B5EF4-FFF2-40B4-BE49-F238E27FC236}">
                  <a16:creationId xmlns:a16="http://schemas.microsoft.com/office/drawing/2014/main" id="{BE8BBE4D-F0DF-49B9-B75A-99DAC53ACA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101" name="Rectangle 23">
              <a:extLst>
                <a:ext uri="{FF2B5EF4-FFF2-40B4-BE49-F238E27FC236}">
                  <a16:creationId xmlns:a16="http://schemas.microsoft.com/office/drawing/2014/main" id="{E0F07DDC-34A6-46A1-9DE9-2BBE2931A5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02" name="Rectangle 25">
              <a:extLst>
                <a:ext uri="{FF2B5EF4-FFF2-40B4-BE49-F238E27FC236}">
                  <a16:creationId xmlns:a16="http://schemas.microsoft.com/office/drawing/2014/main" id="{2CEB2BF9-B8DB-45B9-86EA-D197B5B1A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03" name="Isosceles Triangle 3102">
              <a:extLst>
                <a:ext uri="{FF2B5EF4-FFF2-40B4-BE49-F238E27FC236}">
                  <a16:creationId xmlns:a16="http://schemas.microsoft.com/office/drawing/2014/main" id="{08B5BB34-3801-4E70-A981-FE007635E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04" name="Rectangle 27">
              <a:extLst>
                <a:ext uri="{FF2B5EF4-FFF2-40B4-BE49-F238E27FC236}">
                  <a16:creationId xmlns:a16="http://schemas.microsoft.com/office/drawing/2014/main" id="{38432A75-2CEB-463C-A8F2-ABB50A79F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05" name="Rectangle 28">
              <a:extLst>
                <a:ext uri="{FF2B5EF4-FFF2-40B4-BE49-F238E27FC236}">
                  <a16:creationId xmlns:a16="http://schemas.microsoft.com/office/drawing/2014/main" id="{E7E850B8-C050-4597-8BEB-113FEC9A27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06" name="Rectangle 29">
              <a:extLst>
                <a:ext uri="{FF2B5EF4-FFF2-40B4-BE49-F238E27FC236}">
                  <a16:creationId xmlns:a16="http://schemas.microsoft.com/office/drawing/2014/main" id="{24ACC798-9CEC-4B6F-A8DD-F8E6FCCCF1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07" name="Isosceles Triangle 3106">
              <a:extLst>
                <a:ext uri="{FF2B5EF4-FFF2-40B4-BE49-F238E27FC236}">
                  <a16:creationId xmlns:a16="http://schemas.microsoft.com/office/drawing/2014/main" id="{1D58A8C6-1294-4CD9-89BC-F1E981A5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08" name="Isosceles Triangle 3107">
              <a:extLst>
                <a:ext uri="{FF2B5EF4-FFF2-40B4-BE49-F238E27FC236}">
                  <a16:creationId xmlns:a16="http://schemas.microsoft.com/office/drawing/2014/main" id="{F32F2ED6-6143-46C4-A641-72D42732B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3110" name="Rectangle 3109">
            <a:extLst>
              <a:ext uri="{FF2B5EF4-FFF2-40B4-BE49-F238E27FC236}">
                <a16:creationId xmlns:a16="http://schemas.microsoft.com/office/drawing/2014/main" id="{5C9652B3-A450-4ED6-8FBF-F536BA60B4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92" name="Picture 20" descr="Greenhouse Ventilation 101: Why It's Essential and How to Improve Airf">
            <a:extLst>
              <a:ext uri="{FF2B5EF4-FFF2-40B4-BE49-F238E27FC236}">
                <a16:creationId xmlns:a16="http://schemas.microsoft.com/office/drawing/2014/main" id="{9090F0F7-3335-185E-582F-B1290556FF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9702" r="1" b="1"/>
          <a:stretch>
            <a:fillRect/>
          </a:stretch>
        </p:blipFill>
        <p:spPr bwMode="auto">
          <a:xfrm>
            <a:off x="568452" y="571500"/>
            <a:ext cx="11055096" cy="571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2967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16" name="Rectangle 4115">
            <a:extLst>
              <a:ext uri="{FF2B5EF4-FFF2-40B4-BE49-F238E27FC236}">
                <a16:creationId xmlns:a16="http://schemas.microsoft.com/office/drawing/2014/main" id="{FABB624F-BF77-4AE1-B71D-2D681D473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098" name="Picture 2" descr="ÅKERBÄR greenhouse, indoor/outdoor/white, 17 ¾&quot; - IKEA">
            <a:extLst>
              <a:ext uri="{FF2B5EF4-FFF2-40B4-BE49-F238E27FC236}">
                <a16:creationId xmlns:a16="http://schemas.microsoft.com/office/drawing/2014/main" id="{0E3DE937-EC5F-5243-2446-748B50DAC1B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 b="6947"/>
          <a:stretch>
            <a:fillRect/>
          </a:stretch>
        </p:blipFill>
        <p:spPr bwMode="auto">
          <a:xfrm>
            <a:off x="-1" y="10"/>
            <a:ext cx="7370057" cy="685799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Glass Greenhouse Desktop Terrarium With Ceramic Base, Adjustable LED Light,  And Ventilation Holes, Perfect For Moss, Succulents, Small Indoor Plants,  And Home Office Decor (Tall Terrarium Moss">
            <a:extLst>
              <a:ext uri="{FF2B5EF4-FFF2-40B4-BE49-F238E27FC236}">
                <a16:creationId xmlns:a16="http://schemas.microsoft.com/office/drawing/2014/main" id="{BA6BFB5C-7C56-65A2-A1BD-0DED446B63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24224" r="-3" b="3915"/>
          <a:stretch>
            <a:fillRect/>
          </a:stretch>
        </p:blipFill>
        <p:spPr bwMode="auto">
          <a:xfrm>
            <a:off x="7534656" y="1"/>
            <a:ext cx="4657344" cy="3346704"/>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ome miniature ikea greenhouse for my office desk - GeekOwl">
            <a:extLst>
              <a:ext uri="{FF2B5EF4-FFF2-40B4-BE49-F238E27FC236}">
                <a16:creationId xmlns:a16="http://schemas.microsoft.com/office/drawing/2014/main" id="{CFEE760B-4E8C-D3FB-6A60-2DC85F8FA2C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0" t="15837" r="-33" b="12303"/>
          <a:stretch>
            <a:fillRect/>
          </a:stretch>
        </p:blipFill>
        <p:spPr bwMode="auto">
          <a:xfrm>
            <a:off x="7534654" y="3511296"/>
            <a:ext cx="4657346" cy="3346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8005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9" name="Straight Connector 8">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Isosceles Triangle 12">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Isosceles Triangle 17">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0" name="Rectangle 19">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1E8384-63FF-1BA4-2BAC-C700436C31B0}"/>
              </a:ext>
            </a:extLst>
          </p:cNvPr>
          <p:cNvSpPr>
            <a:spLocks noGrp="1"/>
          </p:cNvSpPr>
          <p:nvPr>
            <p:ph type="title"/>
          </p:nvPr>
        </p:nvSpPr>
        <p:spPr>
          <a:xfrm>
            <a:off x="1043950" y="1179151"/>
            <a:ext cx="3300646" cy="4463889"/>
          </a:xfrm>
        </p:spPr>
        <p:txBody>
          <a:bodyPr vert="horz" lIns="91440" tIns="45720" rIns="91440" bIns="45720" rtlCol="0" anchor="ctr">
            <a:normAutofit/>
          </a:bodyPr>
          <a:lstStyle/>
          <a:p>
            <a:r>
              <a:rPr lang="en-US" sz="3600"/>
              <a:t>Goal Statement</a:t>
            </a:r>
          </a:p>
        </p:txBody>
      </p:sp>
      <p:sp>
        <p:nvSpPr>
          <p:cNvPr id="22" name="Isosceles Triangle 21">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3A85DE22-CEDE-9D8A-4C21-BF42E82014E5}"/>
              </a:ext>
            </a:extLst>
          </p:cNvPr>
          <p:cNvSpPr>
            <a:spLocks noGrp="1"/>
          </p:cNvSpPr>
          <p:nvPr>
            <p:ph type="body" idx="1"/>
          </p:nvPr>
        </p:nvSpPr>
        <p:spPr>
          <a:xfrm>
            <a:off x="4978918" y="1109145"/>
            <a:ext cx="6341016" cy="4603900"/>
          </a:xfrm>
        </p:spPr>
        <p:txBody>
          <a:bodyPr vert="horz" lIns="91440" tIns="45720" rIns="91440" bIns="45720" rtlCol="0" anchor="ctr">
            <a:normAutofit/>
          </a:bodyPr>
          <a:lstStyle/>
          <a:p>
            <a:pPr algn="just"/>
            <a:r>
              <a:rPr lang="en-US" dirty="0"/>
              <a:t>Design and build a compact mechanism that opens and closes a tabletop greenhouse whose sides are constrained by adjacent walls/edges—no linkages may sweep outside the footprint. The mechanism shall articulate the top and front panels to provide full, unobstructed plant access and offer stable, adjustable hold-positions along the motion path for customizable ventilation.</a:t>
            </a:r>
          </a:p>
        </p:txBody>
      </p:sp>
      <p:sp>
        <p:nvSpPr>
          <p:cNvPr id="26" name="Isosceles Triangle 25">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450974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49" name="Rectangle 5148">
            <a:extLst>
              <a:ext uri="{FF2B5EF4-FFF2-40B4-BE49-F238E27FC236}">
                <a16:creationId xmlns:a16="http://schemas.microsoft.com/office/drawing/2014/main" id="{7459C506-5F4B-4B75-9218-C7C3F87FA8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51" name="Group 5150">
            <a:extLst>
              <a:ext uri="{FF2B5EF4-FFF2-40B4-BE49-F238E27FC236}">
                <a16:creationId xmlns:a16="http://schemas.microsoft.com/office/drawing/2014/main" id="{BC659EEB-C3AE-4544-8263-417009DCDF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5152" name="Straight Connector 5151">
              <a:extLst>
                <a:ext uri="{FF2B5EF4-FFF2-40B4-BE49-F238E27FC236}">
                  <a16:creationId xmlns:a16="http://schemas.microsoft.com/office/drawing/2014/main" id="{D99DB6C6-36F9-4576-A558-95153EADBE4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5153" name="Rectangle 23">
              <a:extLst>
                <a:ext uri="{FF2B5EF4-FFF2-40B4-BE49-F238E27FC236}">
                  <a16:creationId xmlns:a16="http://schemas.microsoft.com/office/drawing/2014/main" id="{694E7916-EDE4-4B50-A4A1-6B28FDD4D9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54" name="Rectangle 25">
              <a:extLst>
                <a:ext uri="{FF2B5EF4-FFF2-40B4-BE49-F238E27FC236}">
                  <a16:creationId xmlns:a16="http://schemas.microsoft.com/office/drawing/2014/main" id="{6F6CB7BB-4370-4173-97F8-F636C0F14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55" name="Isosceles Triangle 5154">
              <a:extLst>
                <a:ext uri="{FF2B5EF4-FFF2-40B4-BE49-F238E27FC236}">
                  <a16:creationId xmlns:a16="http://schemas.microsoft.com/office/drawing/2014/main" id="{B0F590BB-1F51-4138-A2D4-2E483C84FB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56" name="Rectangle 27">
              <a:extLst>
                <a:ext uri="{FF2B5EF4-FFF2-40B4-BE49-F238E27FC236}">
                  <a16:creationId xmlns:a16="http://schemas.microsoft.com/office/drawing/2014/main" id="{4A492863-9797-45A2-BAB3-514F10C5F2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57" name="Rectangle 28">
              <a:extLst>
                <a:ext uri="{FF2B5EF4-FFF2-40B4-BE49-F238E27FC236}">
                  <a16:creationId xmlns:a16="http://schemas.microsoft.com/office/drawing/2014/main" id="{7C1E33F6-6D0F-4ECF-92F4-6F71D8BAF3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58" name="Rectangle 29">
              <a:extLst>
                <a:ext uri="{FF2B5EF4-FFF2-40B4-BE49-F238E27FC236}">
                  <a16:creationId xmlns:a16="http://schemas.microsoft.com/office/drawing/2014/main" id="{73EEEA64-7411-474B-BD0E-60C24B3F4E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59" name="Isosceles Triangle 5158">
              <a:extLst>
                <a:ext uri="{FF2B5EF4-FFF2-40B4-BE49-F238E27FC236}">
                  <a16:creationId xmlns:a16="http://schemas.microsoft.com/office/drawing/2014/main" id="{4F82A6DD-92BB-4443-B5A5-05240DD558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60" name="Isosceles Triangle 5159">
              <a:extLst>
                <a:ext uri="{FF2B5EF4-FFF2-40B4-BE49-F238E27FC236}">
                  <a16:creationId xmlns:a16="http://schemas.microsoft.com/office/drawing/2014/main" id="{79832BCB-1DCF-46AC-9FFA-170791668D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5162" name="Rectangle 5161">
            <a:extLst>
              <a:ext uri="{FF2B5EF4-FFF2-40B4-BE49-F238E27FC236}">
                <a16:creationId xmlns:a16="http://schemas.microsoft.com/office/drawing/2014/main" id="{4E74DA95-CD7A-4D5E-9D27-67A759CE7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A742B078-88EF-E58B-A14A-0F70A468699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93"/>
          <a:stretch>
            <a:fillRect/>
          </a:stretch>
        </p:blipFill>
        <p:spPr bwMode="auto">
          <a:xfrm>
            <a:off x="6350248" y="1991599"/>
            <a:ext cx="4650004" cy="2877225"/>
          </a:xfrm>
          <a:prstGeom prst="rect">
            <a:avLst/>
          </a:prstGeom>
          <a:noFill/>
          <a:extLst>
            <a:ext uri="{909E8E84-426E-40DD-AFC4-6F175D3DCCD1}">
              <a14:hiddenFill xmlns:a14="http://schemas.microsoft.com/office/drawing/2010/main">
                <a:solidFill>
                  <a:srgbClr val="FFFFFF"/>
                </a:solidFill>
              </a14:hiddenFill>
            </a:ext>
          </a:extLst>
        </p:spPr>
      </p:pic>
      <p:cxnSp>
        <p:nvCxnSpPr>
          <p:cNvPr id="5164" name="Straight Connector 5163">
            <a:extLst>
              <a:ext uri="{FF2B5EF4-FFF2-40B4-BE49-F238E27FC236}">
                <a16:creationId xmlns:a16="http://schemas.microsoft.com/office/drawing/2014/main" id="{14AA3B5C-0C55-4FFF-9C45-8F9F7C074A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81305" y="1650669"/>
            <a:ext cx="0" cy="3431969"/>
          </a:xfrm>
          <a:prstGeom prst="line">
            <a:avLst/>
          </a:prstGeom>
        </p:spPr>
        <p:style>
          <a:lnRef idx="1">
            <a:schemeClr val="accent1"/>
          </a:lnRef>
          <a:fillRef idx="0">
            <a:schemeClr val="accent1"/>
          </a:fillRef>
          <a:effectRef idx="0">
            <a:schemeClr val="accent1"/>
          </a:effectRef>
          <a:fontRef idx="minor">
            <a:schemeClr val="tx1"/>
          </a:fontRef>
        </p:style>
      </p:cxnSp>
      <p:pic>
        <p:nvPicPr>
          <p:cNvPr id="5124" name="Picture 4">
            <a:extLst>
              <a:ext uri="{FF2B5EF4-FFF2-40B4-BE49-F238E27FC236}">
                <a16:creationId xmlns:a16="http://schemas.microsoft.com/office/drawing/2014/main" id="{009D13E0-94C2-8B46-FEDE-4B09E1DE9857}"/>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071448" y="1991599"/>
            <a:ext cx="4650004" cy="2906252"/>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Connector 2">
            <a:extLst>
              <a:ext uri="{FF2B5EF4-FFF2-40B4-BE49-F238E27FC236}">
                <a16:creationId xmlns:a16="http://schemas.microsoft.com/office/drawing/2014/main" id="{DBA0E550-4854-4A05-54E6-4D2DBA913D93}"/>
              </a:ext>
            </a:extLst>
          </p:cNvPr>
          <p:cNvCxnSpPr>
            <a:cxnSpLocks/>
          </p:cNvCxnSpPr>
          <p:nvPr/>
        </p:nvCxnSpPr>
        <p:spPr>
          <a:xfrm>
            <a:off x="7131172" y="2262187"/>
            <a:ext cx="3110108"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64119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603AE127-802C-459A-A612-DB85B67F0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ABC6AE-07EC-F572-5D2E-2F52A4B7F182}"/>
              </a:ext>
            </a:extLst>
          </p:cNvPr>
          <p:cNvSpPr>
            <a:spLocks noGrp="1"/>
          </p:cNvSpPr>
          <p:nvPr>
            <p:ph type="title"/>
          </p:nvPr>
        </p:nvSpPr>
        <p:spPr>
          <a:xfrm>
            <a:off x="1043950" y="1179151"/>
            <a:ext cx="3300646" cy="4463889"/>
          </a:xfrm>
        </p:spPr>
        <p:txBody>
          <a:bodyPr anchor="ctr">
            <a:normAutofit/>
          </a:bodyPr>
          <a:lstStyle/>
          <a:p>
            <a:r>
              <a:rPr lang="en-US" dirty="0"/>
              <a:t>Project Specifications</a:t>
            </a:r>
          </a:p>
        </p:txBody>
      </p:sp>
      <p:sp>
        <p:nvSpPr>
          <p:cNvPr id="34" name="Isosceles Triangle 27">
            <a:extLst>
              <a:ext uri="{FF2B5EF4-FFF2-40B4-BE49-F238E27FC236}">
                <a16:creationId xmlns:a16="http://schemas.microsoft.com/office/drawing/2014/main" id="{9323D83D-50D6-4040-A58B-FCEA340F88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35" name="Straight Connector 34">
            <a:extLst>
              <a:ext uri="{FF2B5EF4-FFF2-40B4-BE49-F238E27FC236}">
                <a16:creationId xmlns:a16="http://schemas.microsoft.com/office/drawing/2014/main" id="{1A1FE6BB-DFB2-4080-9B5E-076EF5DDE6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6670" y="1442595"/>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14FE23A7-6C05-8B41-18E3-C3270C442A62}"/>
              </a:ext>
            </a:extLst>
          </p:cNvPr>
          <p:cNvSpPr>
            <a:spLocks noGrp="1"/>
          </p:cNvSpPr>
          <p:nvPr>
            <p:ph idx="1"/>
          </p:nvPr>
        </p:nvSpPr>
        <p:spPr>
          <a:xfrm>
            <a:off x="4978918" y="1109145"/>
            <a:ext cx="6341016" cy="4603900"/>
          </a:xfrm>
        </p:spPr>
        <p:txBody>
          <a:bodyPr anchor="ctr">
            <a:normAutofit/>
          </a:bodyPr>
          <a:lstStyle/>
          <a:p>
            <a:pPr fontAlgn="base">
              <a:lnSpc>
                <a:spcPct val="90000"/>
              </a:lnSpc>
            </a:pPr>
            <a:r>
              <a:rPr lang="en-US" sz="1100" dirty="0"/>
              <a:t>Provide smooth, controlled motion for fragile glass panels (1/8” thick)</a:t>
            </a:r>
          </a:p>
          <a:p>
            <a:pPr fontAlgn="base">
              <a:lnSpc>
                <a:spcPct val="90000"/>
              </a:lnSpc>
            </a:pPr>
            <a:r>
              <a:rPr lang="en-US" sz="1100" b="1" dirty="0"/>
              <a:t>Enable access to plants from both top and front faces simultaneously</a:t>
            </a:r>
          </a:p>
          <a:p>
            <a:pPr fontAlgn="base">
              <a:lnSpc>
                <a:spcPct val="90000"/>
              </a:lnSpc>
            </a:pPr>
            <a:r>
              <a:rPr lang="en-US" sz="1100" dirty="0"/>
              <a:t>Operate within compact tabletop dimensions (approximately 18” tall × 18”deep × 24” wide)</a:t>
            </a:r>
          </a:p>
          <a:p>
            <a:pPr fontAlgn="base">
              <a:lnSpc>
                <a:spcPct val="90000"/>
              </a:lnSpc>
            </a:pPr>
            <a:r>
              <a:rPr lang="en-US" sz="1100" dirty="0"/>
              <a:t>Incorporate spring balancing to reduce actuation forces and prevent impact damage</a:t>
            </a:r>
          </a:p>
          <a:p>
            <a:pPr fontAlgn="base">
              <a:lnSpc>
                <a:spcPct val="90000"/>
              </a:lnSpc>
            </a:pPr>
            <a:r>
              <a:rPr lang="en-US" sz="1100" b="1" dirty="0"/>
              <a:t>The opening above the enclosure must be &gt;90% of the the depth of the enclosure</a:t>
            </a:r>
          </a:p>
          <a:p>
            <a:pPr fontAlgn="base">
              <a:lnSpc>
                <a:spcPct val="90000"/>
              </a:lnSpc>
            </a:pPr>
            <a:r>
              <a:rPr lang="en-US" sz="1100" b="1" dirty="0"/>
              <a:t>Mechanism must not extend beyond the greenhouse silhouette when closed</a:t>
            </a:r>
          </a:p>
          <a:p>
            <a:pPr fontAlgn="base">
              <a:lnSpc>
                <a:spcPct val="90000"/>
              </a:lnSpc>
            </a:pPr>
            <a:r>
              <a:rPr lang="en-US" sz="1100" b="1" dirty="0"/>
              <a:t>Compatible with placement against a wall</a:t>
            </a:r>
          </a:p>
          <a:p>
            <a:pPr fontAlgn="base">
              <a:lnSpc>
                <a:spcPct val="90000"/>
              </a:lnSpc>
            </a:pPr>
            <a:r>
              <a:rPr lang="en-US" sz="1100" b="1" dirty="0"/>
              <a:t>Minimize interference with internal plant growth space</a:t>
            </a:r>
          </a:p>
          <a:p>
            <a:pPr fontAlgn="base">
              <a:lnSpc>
                <a:spcPct val="90000"/>
              </a:lnSpc>
            </a:pPr>
            <a:r>
              <a:rPr lang="en-US" sz="1100" dirty="0"/>
              <a:t>Allow front and top of the enclosure to be positioned at any position between open and close and remain in place</a:t>
            </a:r>
          </a:p>
          <a:p>
            <a:pPr fontAlgn="base">
              <a:lnSpc>
                <a:spcPct val="90000"/>
              </a:lnSpc>
            </a:pPr>
            <a:r>
              <a:rPr lang="en-US" sz="1100" dirty="0"/>
              <a:t>Fold the top and front panels above the enclosure, creating unobstructed access for plant maintenance</a:t>
            </a:r>
          </a:p>
          <a:p>
            <a:pPr fontAlgn="base">
              <a:lnSpc>
                <a:spcPct val="90000"/>
              </a:lnSpc>
            </a:pPr>
            <a:r>
              <a:rPr lang="en-US" sz="1100" dirty="0"/>
              <a:t>Optimize linkage geometry to provide smooth velocity profiles while maintaining mechanical advantage throughout the operating range</a:t>
            </a:r>
          </a:p>
          <a:p>
            <a:pPr fontAlgn="base">
              <a:lnSpc>
                <a:spcPct val="90000"/>
              </a:lnSpc>
            </a:pPr>
            <a:r>
              <a:rPr lang="en-US" sz="1100" dirty="0"/>
              <a:t>Support the weight of the front and top of the enclosure ( ~ 5lb each)</a:t>
            </a:r>
          </a:p>
          <a:p>
            <a:pPr>
              <a:lnSpc>
                <a:spcPct val="90000"/>
              </a:lnSpc>
            </a:pPr>
            <a:endParaRPr lang="en-US" sz="1100" dirty="0"/>
          </a:p>
        </p:txBody>
      </p:sp>
      <p:sp>
        <p:nvSpPr>
          <p:cNvPr id="32" name="Isosceles Triangle 31">
            <a:extLst>
              <a:ext uri="{FF2B5EF4-FFF2-40B4-BE49-F238E27FC236}">
                <a16:creationId xmlns:a16="http://schemas.microsoft.com/office/drawing/2014/main" id="{F10FD715-4DCE-4779-B634-EC78315EA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64139" y="0"/>
            <a:ext cx="842596" cy="4616289"/>
          </a:xfrm>
          <a:prstGeom prst="triangle">
            <a:avLst>
              <a:gd name="adj" fmla="val 10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242824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9" name="Rectangle 8198">
            <a:extLst>
              <a:ext uri="{FF2B5EF4-FFF2-40B4-BE49-F238E27FC236}">
                <a16:creationId xmlns:a16="http://schemas.microsoft.com/office/drawing/2014/main" id="{03E8462A-FEBA-4848-81CC-3F8DA3E47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201" name="Group 8200">
            <a:extLst>
              <a:ext uri="{FF2B5EF4-FFF2-40B4-BE49-F238E27FC236}">
                <a16:creationId xmlns:a16="http://schemas.microsoft.com/office/drawing/2014/main" id="{2109F83F-40FE-4DB3-84CC-09FB3340D0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8202" name="Straight Connector 8201">
              <a:extLst>
                <a:ext uri="{FF2B5EF4-FFF2-40B4-BE49-F238E27FC236}">
                  <a16:creationId xmlns:a16="http://schemas.microsoft.com/office/drawing/2014/main" id="{1DE492D7-C3C3-48FF-80C8-37021EA0262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8203" name="Rectangle 23">
              <a:extLst>
                <a:ext uri="{FF2B5EF4-FFF2-40B4-BE49-F238E27FC236}">
                  <a16:creationId xmlns:a16="http://schemas.microsoft.com/office/drawing/2014/main" id="{0B30FF97-2E9A-490A-AED2-90BA2E0EC1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204" name="Rectangle 25">
              <a:extLst>
                <a:ext uri="{FF2B5EF4-FFF2-40B4-BE49-F238E27FC236}">
                  <a16:creationId xmlns:a16="http://schemas.microsoft.com/office/drawing/2014/main" id="{B6D53C7D-A312-47B6-A66A-230A19CFAC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205" name="Isosceles Triangle 8204">
              <a:extLst>
                <a:ext uri="{FF2B5EF4-FFF2-40B4-BE49-F238E27FC236}">
                  <a16:creationId xmlns:a16="http://schemas.microsoft.com/office/drawing/2014/main" id="{9329D58C-0D2E-4A2B-AD6A-9CEE506784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206" name="Rectangle 27">
              <a:extLst>
                <a:ext uri="{FF2B5EF4-FFF2-40B4-BE49-F238E27FC236}">
                  <a16:creationId xmlns:a16="http://schemas.microsoft.com/office/drawing/2014/main" id="{9D446EDE-C690-4461-8BF2-7634808FC8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207" name="Rectangle 28">
              <a:extLst>
                <a:ext uri="{FF2B5EF4-FFF2-40B4-BE49-F238E27FC236}">
                  <a16:creationId xmlns:a16="http://schemas.microsoft.com/office/drawing/2014/main" id="{323F3D34-6531-4AD7-A8C6-195A09028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208" name="Rectangle 29">
              <a:extLst>
                <a:ext uri="{FF2B5EF4-FFF2-40B4-BE49-F238E27FC236}">
                  <a16:creationId xmlns:a16="http://schemas.microsoft.com/office/drawing/2014/main" id="{B9B0AE3F-2350-435F-A9B0-C310BF8763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209" name="Isosceles Triangle 8208">
              <a:extLst>
                <a:ext uri="{FF2B5EF4-FFF2-40B4-BE49-F238E27FC236}">
                  <a16:creationId xmlns:a16="http://schemas.microsoft.com/office/drawing/2014/main" id="{4EFA655C-9E50-4C14-A89E-AD7B648E4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210" name="Isosceles Triangle 8209">
              <a:extLst>
                <a:ext uri="{FF2B5EF4-FFF2-40B4-BE49-F238E27FC236}">
                  <a16:creationId xmlns:a16="http://schemas.microsoft.com/office/drawing/2014/main" id="{3E843863-7D25-4C01-9A17-E817CB6D99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8212" name="Rectangle 8211">
            <a:extLst>
              <a:ext uri="{FF2B5EF4-FFF2-40B4-BE49-F238E27FC236}">
                <a16:creationId xmlns:a16="http://schemas.microsoft.com/office/drawing/2014/main" id="{7941F9B1-B01B-4A84-89D9-B169AEB4E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a:extLst>
              <a:ext uri="{FF2B5EF4-FFF2-40B4-BE49-F238E27FC236}">
                <a16:creationId xmlns:a16="http://schemas.microsoft.com/office/drawing/2014/main" id="{CA559DD6-5EAC-00EB-5A26-78EE6007422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248" t="5006" r="28932" b="9600"/>
          <a:stretch>
            <a:fillRect/>
          </a:stretch>
        </p:blipFill>
        <p:spPr bwMode="auto">
          <a:xfrm>
            <a:off x="4163012" y="535896"/>
            <a:ext cx="3862927" cy="57777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165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09EA7EA7-74F5-4EE2-8E3D-1A10308259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35" name="Straight Connector 34">
              <a:extLst>
                <a:ext uri="{FF2B5EF4-FFF2-40B4-BE49-F238E27FC236}">
                  <a16:creationId xmlns:a16="http://schemas.microsoft.com/office/drawing/2014/main" id="{A5CE79B5-7EE4-424D-AD14-5DEFB61B8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696C926F-F999-44BA-8D86-9EAB51D650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7" name="Rectangle 23">
              <a:extLst>
                <a:ext uri="{FF2B5EF4-FFF2-40B4-BE49-F238E27FC236}">
                  <a16:creationId xmlns:a16="http://schemas.microsoft.com/office/drawing/2014/main" id="{248745E7-0AF0-48F9-8E58-2673FC5F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8" name="Rectangle 25">
              <a:extLst>
                <a:ext uri="{FF2B5EF4-FFF2-40B4-BE49-F238E27FC236}">
                  <a16:creationId xmlns:a16="http://schemas.microsoft.com/office/drawing/2014/main" id="{9715E81A-D2E0-4431-9370-4E4A9ECA7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Isosceles Triangle 38">
              <a:extLst>
                <a:ext uri="{FF2B5EF4-FFF2-40B4-BE49-F238E27FC236}">
                  <a16:creationId xmlns:a16="http://schemas.microsoft.com/office/drawing/2014/main" id="{CEDB37A9-282D-4DDB-85AD-B2090A825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0" name="Rectangle 27">
              <a:extLst>
                <a:ext uri="{FF2B5EF4-FFF2-40B4-BE49-F238E27FC236}">
                  <a16:creationId xmlns:a16="http://schemas.microsoft.com/office/drawing/2014/main" id="{533D5933-7F91-4F5E-BC31-42FD0E2D8D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1" name="Rectangle 28">
              <a:extLst>
                <a:ext uri="{FF2B5EF4-FFF2-40B4-BE49-F238E27FC236}">
                  <a16:creationId xmlns:a16="http://schemas.microsoft.com/office/drawing/2014/main" id="{37ADDF68-C9BE-46EA-83DE-2C07DD839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2" name="Rectangle 29">
              <a:extLst>
                <a:ext uri="{FF2B5EF4-FFF2-40B4-BE49-F238E27FC236}">
                  <a16:creationId xmlns:a16="http://schemas.microsoft.com/office/drawing/2014/main" id="{10D67396-BABD-48A8-A892-CCB5095FA4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3" name="Isosceles Triangle 42">
              <a:extLst>
                <a:ext uri="{FF2B5EF4-FFF2-40B4-BE49-F238E27FC236}">
                  <a16:creationId xmlns:a16="http://schemas.microsoft.com/office/drawing/2014/main" id="{626DA82A-72C2-4DF6-9CF0-0D1F6B96B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4" name="Isosceles Triangle 43">
              <a:extLst>
                <a:ext uri="{FF2B5EF4-FFF2-40B4-BE49-F238E27FC236}">
                  <a16:creationId xmlns:a16="http://schemas.microsoft.com/office/drawing/2014/main" id="{8EE6DC63-4380-4BE0-A68A-8F01162BD1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46" name="Rectangle 45">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B06F8CA-E199-FCFC-A92B-A12E64116DC3}"/>
              </a:ext>
            </a:extLst>
          </p:cNvPr>
          <p:cNvSpPr txBox="1"/>
          <p:nvPr/>
        </p:nvSpPr>
        <p:spPr>
          <a:xfrm>
            <a:off x="1333502" y="609600"/>
            <a:ext cx="8596668" cy="1320800"/>
          </a:xfrm>
          <a:prstGeom prst="rect">
            <a:avLst/>
          </a:prstGeom>
        </p:spPr>
        <p:txBody>
          <a:bodyPr vert="horz" lIns="91440" tIns="45720" rIns="91440" bIns="45720" rtlCol="0" anchor="t">
            <a:normAutofit/>
          </a:bodyPr>
          <a:lstStyle/>
          <a:p>
            <a:pPr>
              <a:spcBef>
                <a:spcPct val="0"/>
              </a:spcBef>
              <a:spcAft>
                <a:spcPts val="600"/>
              </a:spcAft>
            </a:pPr>
            <a:r>
              <a:rPr lang="en-US" sz="3600">
                <a:solidFill>
                  <a:schemeClr val="accent1"/>
                </a:solidFill>
                <a:latin typeface="+mj-lt"/>
                <a:ea typeface="+mj-ea"/>
                <a:cs typeface="+mj-cs"/>
              </a:rPr>
              <a:t>Type Synthesis -  4 Bar</a:t>
            </a:r>
            <a:endParaRPr lang="en-US" sz="3600" dirty="0">
              <a:solidFill>
                <a:schemeClr val="accent1"/>
              </a:solidFill>
              <a:latin typeface="+mj-lt"/>
              <a:ea typeface="+mj-ea"/>
              <a:cs typeface="+mj-cs"/>
            </a:endParaRPr>
          </a:p>
        </p:txBody>
      </p:sp>
      <p:sp>
        <p:nvSpPr>
          <p:cNvPr id="48" name="Isosceles Triangle 47">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0" name="Isosceles Triangle 49">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52" name="Straight Connector 51">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56"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7170" name="Picture 2" descr="Grashof's Law - Formula and Significance">
            <a:extLst>
              <a:ext uri="{FF2B5EF4-FFF2-40B4-BE49-F238E27FC236}">
                <a16:creationId xmlns:a16="http://schemas.microsoft.com/office/drawing/2014/main" id="{726CD917-8072-F2E4-F3BF-3D8983F855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29384" y="1807244"/>
            <a:ext cx="5027085" cy="46443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320313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134</TotalTime>
  <Words>781</Words>
  <Application>Microsoft Macintosh PowerPoint</Application>
  <PresentationFormat>Widescreen</PresentationFormat>
  <Paragraphs>52</Paragraphs>
  <Slides>13</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Arial</vt:lpstr>
      <vt:lpstr>Trebuchet MS</vt:lpstr>
      <vt:lpstr>Wingdings 3</vt:lpstr>
      <vt:lpstr>Facet</vt:lpstr>
      <vt:lpstr>Miniature Greenhouse Innovation</vt:lpstr>
      <vt:lpstr>Greenhouse Primary Functions</vt:lpstr>
      <vt:lpstr>PowerPoint Presentation</vt:lpstr>
      <vt:lpstr>PowerPoint Presentation</vt:lpstr>
      <vt:lpstr>Goal Statement</vt:lpstr>
      <vt:lpstr>PowerPoint Presentation</vt:lpstr>
      <vt:lpstr>Project Specifications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Peyton Lettau</dc:creator>
  <cp:lastModifiedBy>Peyton Lettau</cp:lastModifiedBy>
  <cp:revision>13</cp:revision>
  <dcterms:created xsi:type="dcterms:W3CDTF">2025-10-21T14:38:09Z</dcterms:created>
  <dcterms:modified xsi:type="dcterms:W3CDTF">2025-10-22T20:39:12Z</dcterms:modified>
</cp:coreProperties>
</file>

<file path=docProps/thumbnail.jpeg>
</file>